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27"/>
  </p:notesMasterIdLst>
  <p:sldIdLst>
    <p:sldId id="259" r:id="rId2"/>
    <p:sldId id="260" r:id="rId3"/>
    <p:sldId id="261" r:id="rId4"/>
    <p:sldId id="262" r:id="rId5"/>
    <p:sldId id="268" r:id="rId6"/>
    <p:sldId id="264" r:id="rId7"/>
    <p:sldId id="269" r:id="rId8"/>
    <p:sldId id="270" r:id="rId9"/>
    <p:sldId id="271" r:id="rId10"/>
    <p:sldId id="263" r:id="rId11"/>
    <p:sldId id="266" r:id="rId12"/>
    <p:sldId id="273" r:id="rId13"/>
    <p:sldId id="274" r:id="rId14"/>
    <p:sldId id="275" r:id="rId15"/>
    <p:sldId id="265" r:id="rId16"/>
    <p:sldId id="276" r:id="rId17"/>
    <p:sldId id="277" r:id="rId18"/>
    <p:sldId id="278" r:id="rId19"/>
    <p:sldId id="279" r:id="rId20"/>
    <p:sldId id="283" r:id="rId21"/>
    <p:sldId id="284" r:id="rId22"/>
    <p:sldId id="285" r:id="rId23"/>
    <p:sldId id="286" r:id="rId24"/>
    <p:sldId id="280"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4719"/>
  </p:normalViewPr>
  <p:slideViewPr>
    <p:cSldViewPr snapToGrid="0" snapToObjects="1">
      <p:cViewPr varScale="1">
        <p:scale>
          <a:sx n="140" d="100"/>
          <a:sy n="140"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13</a:t>
            </a:fld>
            <a:endParaRPr lang="en-US"/>
          </a:p>
        </p:txBody>
      </p:sp>
    </p:spTree>
    <p:extLst>
      <p:ext uri="{BB962C8B-B14F-4D97-AF65-F5344CB8AC3E}">
        <p14:creationId xmlns:p14="http://schemas.microsoft.com/office/powerpoint/2010/main" val="139871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pic>
        <p:nvPicPr>
          <p:cNvPr id="4" name="Picture 4" descr="United States Forest Service - Wikipedia">
            <a:extLst>
              <a:ext uri="{FF2B5EF4-FFF2-40B4-BE49-F238E27FC236}">
                <a16:creationId xmlns:a16="http://schemas.microsoft.com/office/drawing/2014/main" id="{5D57B6E2-D160-6E47-8B56-CA5F7F5F2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1193" y="5705856"/>
            <a:ext cx="1042517"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a:p>
            <a:r>
              <a:rPr lang="en-GB" dirty="0"/>
              <a:t>Other causes were shown to have not changed significantly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There is quite a bit of variation in causation between states</a:t>
            </a:r>
          </a:p>
          <a:p>
            <a:r>
              <a:rPr lang="en-GB" dirty="0"/>
              <a:t>Alabama, Georgia and South Carolina have the most fires due to Arson.</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The South Eastern states of Georgia and North Carolina also seem to have a reasonably large proportion of fires caused by children, as does California.</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0" y="1600200"/>
            <a:ext cx="7299525" cy="4645152"/>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Fires by lightning are definitely more common on the West coast of America</a:t>
            </a:r>
          </a:p>
          <a:p>
            <a:r>
              <a:rPr lang="en-GB" dirty="0"/>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596211"/>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lnSpcReduction="10000"/>
          </a:bodyPr>
          <a:lstStyle/>
          <a:p>
            <a:r>
              <a:rPr lang="en-GB" dirty="0"/>
              <a:t>Texas has a large proportion of fires due to powerlines  compared to the rest of the States</a:t>
            </a:r>
          </a:p>
          <a:p>
            <a:r>
              <a:rPr lang="en-GB" dirty="0"/>
              <a:t>This may be in part to do with the vast areas of open grasslands used for agriculture and cattle.  Which due to the climate in the summer months becomes extremely dry and a source of fuel. </a:t>
            </a:r>
            <a:r>
              <a:rPr lang="en-GB" baseline="30000" dirty="0"/>
              <a:t>(2)</a:t>
            </a:r>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5712902" y="6474211"/>
            <a:ext cx="6604932" cy="253916"/>
          </a:xfrm>
          <a:prstGeom prst="rect">
            <a:avLst/>
          </a:prstGeom>
          <a:noFill/>
        </p:spPr>
        <p:txBody>
          <a:bodyPr wrap="square" rtlCol="0">
            <a:spAutoFit/>
          </a:bodyPr>
          <a:lstStyle/>
          <a:p>
            <a:r>
              <a:rPr lang="en-GB" sz="1400" i="1" baseline="30000" dirty="0"/>
              <a:t>(2) </a:t>
            </a:r>
            <a:r>
              <a:rPr lang="en-GB" sz="1050" i="1" dirty="0"/>
              <a:t>https://</a:t>
            </a:r>
            <a:r>
              <a:rPr lang="en-GB" sz="1050" i="1" dirty="0" err="1"/>
              <a:t>uk.reuters.com</a:t>
            </a:r>
            <a:r>
              <a:rPr lang="en-GB" sz="1050" i="1" dirty="0"/>
              <a:t>/article/us-wildfires-</a:t>
            </a:r>
            <a:r>
              <a:rPr lang="en-GB" sz="1050" i="1" dirty="0" err="1"/>
              <a:t>texas</a:t>
            </a:r>
            <a:r>
              <a:rPr lang="en-GB" sz="1050" i="1" dirty="0"/>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Interestingly there is large proportion of fires in Florida that are caused by Railroads, which is strange considering nearly all trains are now electric or diesel</a:t>
            </a:r>
          </a:p>
          <a:p>
            <a:r>
              <a:rPr lang="en-GB" dirty="0"/>
              <a:t>This warrants some more investigation.</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2"/>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441267"/>
          </a:xfrm>
        </p:spPr>
        <p:txBody>
          <a:bodyPr>
            <a:normAutofit/>
          </a:bodyPr>
          <a:lstStyle/>
          <a:p>
            <a:r>
              <a:rPr lang="en-GB" dirty="0"/>
              <a:t>This is all of the railroad fires in Florida in 1992 from given </a:t>
            </a:r>
            <a:r>
              <a:rPr lang="en-GB" dirty="0" err="1"/>
              <a:t>lat</a:t>
            </a:r>
            <a:r>
              <a:rPr lang="en-GB" dirty="0"/>
              <a:t>/long coordinates.</a:t>
            </a:r>
          </a:p>
          <a:p>
            <a:r>
              <a:rPr lang="en-GB" dirty="0"/>
              <a:t>There are far more fires that I would have expected</a:t>
            </a:r>
          </a:p>
          <a:p>
            <a:r>
              <a:rPr lang="en-GB" dirty="0"/>
              <a:t>Several fires are in places where there are no railroads nearby, like Key West at the bottom of the map.</a:t>
            </a:r>
          </a:p>
        </p:txBody>
      </p:sp>
      <p:pic>
        <p:nvPicPr>
          <p:cNvPr id="5" name="Picture 4" descr="Map&#10;&#10;Description automatically generated">
            <a:extLst>
              <a:ext uri="{FF2B5EF4-FFF2-40B4-BE49-F238E27FC236}">
                <a16:creationId xmlns:a16="http://schemas.microsoft.com/office/drawing/2014/main" id="{DEB62FAD-D71B-7343-B7B2-F045E1A78230}"/>
              </a:ext>
            </a:extLst>
          </p:cNvPr>
          <p:cNvPicPr>
            <a:picLocks noChangeAspect="1"/>
          </p:cNvPicPr>
          <p:nvPr/>
        </p:nvPicPr>
        <p:blipFill>
          <a:blip r:embed="rId2"/>
          <a:stretch>
            <a:fillRect/>
          </a:stretch>
        </p:blipFill>
        <p:spPr>
          <a:xfrm>
            <a:off x="13021" y="1678491"/>
            <a:ext cx="7314595" cy="4571622"/>
          </a:xfrm>
          <a:prstGeom prst="rect">
            <a:avLst/>
          </a:prstGeom>
        </p:spPr>
      </p:pic>
    </p:spTree>
    <p:extLst>
      <p:ext uri="{BB962C8B-B14F-4D97-AF65-F5344CB8AC3E}">
        <p14:creationId xmlns:p14="http://schemas.microsoft.com/office/powerpoint/2010/main" val="371010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As you can see here the railroad is in the far right side of the map going through the town of </a:t>
            </a:r>
            <a:r>
              <a:rPr lang="en-GB" dirty="0" err="1"/>
              <a:t>Maines</a:t>
            </a:r>
            <a:r>
              <a:rPr lang="en-GB" dirty="0"/>
              <a:t> City.</a:t>
            </a:r>
          </a:p>
          <a:p>
            <a:r>
              <a:rPr lang="en-GB" dirty="0"/>
              <a:t>Yet the origin of fires attributable to railroads are shown a long distance from the tracks, including in swamp land.</a:t>
            </a:r>
          </a:p>
        </p:txBody>
      </p:sp>
      <p:pic>
        <p:nvPicPr>
          <p:cNvPr id="9" name="Picture 8" descr="Map&#10;&#10;Description automatically generated">
            <a:extLst>
              <a:ext uri="{FF2B5EF4-FFF2-40B4-BE49-F238E27FC236}">
                <a16:creationId xmlns:a16="http://schemas.microsoft.com/office/drawing/2014/main" id="{845678F6-C30B-AA4B-9171-73CF965E4022}"/>
              </a:ext>
            </a:extLst>
          </p:cNvPr>
          <p:cNvPicPr>
            <a:picLocks noChangeAspect="1"/>
          </p:cNvPicPr>
          <p:nvPr/>
        </p:nvPicPr>
        <p:blipFill>
          <a:blip r:embed="rId2"/>
          <a:stretch>
            <a:fillRect/>
          </a:stretch>
        </p:blipFill>
        <p:spPr>
          <a:xfrm>
            <a:off x="0" y="1664208"/>
            <a:ext cx="7367011" cy="4604382"/>
          </a:xfrm>
          <a:prstGeom prst="rect">
            <a:avLst/>
          </a:prstGeom>
        </p:spPr>
      </p:pic>
    </p:spTree>
    <p:extLst>
      <p:ext uri="{BB962C8B-B14F-4D97-AF65-F5344CB8AC3E}">
        <p14:creationId xmlns:p14="http://schemas.microsoft.com/office/powerpoint/2010/main" val="44010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I randomly took another year of 1998 and plotted the coordinates in the same way</a:t>
            </a:r>
          </a:p>
          <a:p>
            <a:r>
              <a:rPr lang="en-GB" dirty="0"/>
              <a:t>The same issue can be seen where fires from railroads are being shown starting miles away from any tracks.</a:t>
            </a:r>
          </a:p>
        </p:txBody>
      </p:sp>
      <p:pic>
        <p:nvPicPr>
          <p:cNvPr id="5" name="Picture 4" descr="Map&#10;&#10;Description automatically generated">
            <a:extLst>
              <a:ext uri="{FF2B5EF4-FFF2-40B4-BE49-F238E27FC236}">
                <a16:creationId xmlns:a16="http://schemas.microsoft.com/office/drawing/2014/main" id="{D3FC4D31-28A0-A34C-84FB-A3655C5268DB}"/>
              </a:ext>
            </a:extLst>
          </p:cNvPr>
          <p:cNvPicPr>
            <a:picLocks noChangeAspect="1"/>
          </p:cNvPicPr>
          <p:nvPr/>
        </p:nvPicPr>
        <p:blipFill>
          <a:blip r:embed="rId2"/>
          <a:stretch>
            <a:fillRect/>
          </a:stretch>
        </p:blipFill>
        <p:spPr>
          <a:xfrm>
            <a:off x="0" y="1664208"/>
            <a:ext cx="7359092" cy="4599432"/>
          </a:xfrm>
          <a:prstGeom prst="rect">
            <a:avLst/>
          </a:prstGeom>
        </p:spPr>
      </p:pic>
    </p:spTree>
    <p:extLst>
      <p:ext uri="{BB962C8B-B14F-4D97-AF65-F5344CB8AC3E}">
        <p14:creationId xmlns:p14="http://schemas.microsoft.com/office/powerpoint/2010/main" val="37988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Picking another 2 random years of 2008 and 2015, both of these showed totally different results of very few railroad fires present</a:t>
            </a:r>
          </a:p>
          <a:p>
            <a:r>
              <a:rPr lang="en-GB" dirty="0"/>
              <a:t>The location of the fires was also sensible with all of them occurring next to railroads.</a:t>
            </a:r>
          </a:p>
        </p:txBody>
      </p:sp>
      <p:pic>
        <p:nvPicPr>
          <p:cNvPr id="7" name="Picture 6" descr="Map&#10;&#10;Description automatically generated">
            <a:extLst>
              <a:ext uri="{FF2B5EF4-FFF2-40B4-BE49-F238E27FC236}">
                <a16:creationId xmlns:a16="http://schemas.microsoft.com/office/drawing/2014/main" id="{CC759331-5D2D-8D48-A514-EC417D9C50CD}"/>
              </a:ext>
            </a:extLst>
          </p:cNvPr>
          <p:cNvPicPr>
            <a:picLocks noChangeAspect="1"/>
          </p:cNvPicPr>
          <p:nvPr/>
        </p:nvPicPr>
        <p:blipFill>
          <a:blip r:embed="rId2"/>
          <a:stretch>
            <a:fillRect/>
          </a:stretch>
        </p:blipFill>
        <p:spPr>
          <a:xfrm>
            <a:off x="0" y="1673352"/>
            <a:ext cx="7342881" cy="4552950"/>
          </a:xfrm>
          <a:prstGeom prst="rect">
            <a:avLst/>
          </a:prstGeom>
        </p:spPr>
      </p:pic>
    </p:spTree>
    <p:extLst>
      <p:ext uri="{BB962C8B-B14F-4D97-AF65-F5344CB8AC3E}">
        <p14:creationId xmlns:p14="http://schemas.microsoft.com/office/powerpoint/2010/main" val="120460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5) Does the cause of fire change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385894" y="2005253"/>
            <a:ext cx="11130974" cy="3918098"/>
          </a:xfrm>
        </p:spPr>
        <p:txBody>
          <a:bodyPr>
            <a:normAutofit/>
          </a:bodyPr>
          <a:lstStyle/>
          <a:p>
            <a:r>
              <a:rPr lang="en-GB" dirty="0"/>
              <a:t>I am lead to believe that there is a problem with records in the 1990s in Florida</a:t>
            </a:r>
          </a:p>
          <a:p>
            <a:r>
              <a:rPr lang="en-GB" dirty="0"/>
              <a:t>I believe that there has been an error with the classification of origin of a large proportion of fires, probably at the data entry stage</a:t>
            </a:r>
          </a:p>
          <a:p>
            <a:r>
              <a:rPr lang="en-GB" dirty="0"/>
              <a:t>Therefore any further analysis using data from the State of Florida should be carefully examined before any conclusions are made.</a:t>
            </a:r>
          </a:p>
        </p:txBody>
      </p:sp>
    </p:spTree>
    <p:extLst>
      <p:ext uri="{BB962C8B-B14F-4D97-AF65-F5344CB8AC3E}">
        <p14:creationId xmlns:p14="http://schemas.microsoft.com/office/powerpoint/2010/main" val="374037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6) Do the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fontScale="92500" lnSpcReduction="20000"/>
          </a:bodyPr>
          <a:lstStyle/>
          <a:p>
            <a:r>
              <a:rPr lang="en-GB" dirty="0"/>
              <a:t>As can be seen from the plot, there is a clear East/West split roughly though the middle of the country</a:t>
            </a:r>
          </a:p>
          <a:p>
            <a:r>
              <a:rPr lang="en-GB" dirty="0"/>
              <a:t>The east side of the US seems to have the most fires in the January – May</a:t>
            </a:r>
          </a:p>
          <a:p>
            <a:r>
              <a:rPr lang="en-GB" dirty="0"/>
              <a:t>The west side of the US has the most fires slightly later in May – August</a:t>
            </a:r>
          </a:p>
          <a:p>
            <a:r>
              <a:rPr lang="en-GB" dirty="0"/>
              <a:t>Florida is the exception due to the storms and lightning it experiences in June and July.</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0" y="1828800"/>
            <a:ext cx="7327616" cy="4663028"/>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0" y="1947015"/>
            <a:ext cx="6426940" cy="4089871"/>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765060" y="1947014"/>
            <a:ext cx="6426940" cy="4089872"/>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586861"/>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grpSp>
        <p:nvGrpSpPr>
          <p:cNvPr id="10" name="Group 9">
            <a:extLst>
              <a:ext uri="{FF2B5EF4-FFF2-40B4-BE49-F238E27FC236}">
                <a16:creationId xmlns:a16="http://schemas.microsoft.com/office/drawing/2014/main" id="{80AE3EB3-67A1-C845-933E-8AAC1311A352}"/>
              </a:ext>
            </a:extLst>
          </p:cNvPr>
          <p:cNvGrpSpPr/>
          <p:nvPr/>
        </p:nvGrpSpPr>
        <p:grpSpPr>
          <a:xfrm>
            <a:off x="1667662" y="1589402"/>
            <a:ext cx="4343400" cy="4749800"/>
            <a:chOff x="3924300" y="1612900"/>
            <a:chExt cx="4343400" cy="4749800"/>
          </a:xfrm>
        </p:grpSpPr>
        <p:pic>
          <p:nvPicPr>
            <p:cNvPr id="7" name="Picture 6">
              <a:extLst>
                <a:ext uri="{FF2B5EF4-FFF2-40B4-BE49-F238E27FC236}">
                  <a16:creationId xmlns:a16="http://schemas.microsoft.com/office/drawing/2014/main" id="{B4959358-96CC-964C-865A-9F5CC0FCC758}"/>
                </a:ext>
              </a:extLst>
            </p:cNvPr>
            <p:cNvPicPr>
              <a:picLocks noChangeAspect="1"/>
            </p:cNvPicPr>
            <p:nvPr/>
          </p:nvPicPr>
          <p:blipFill>
            <a:blip r:embed="rId2"/>
            <a:stretch>
              <a:fillRect/>
            </a:stretch>
          </p:blipFill>
          <p:spPr>
            <a:xfrm>
              <a:off x="3924300" y="1612900"/>
              <a:ext cx="4343400" cy="3632200"/>
            </a:xfrm>
            <a:prstGeom prst="rect">
              <a:avLst/>
            </a:prstGeom>
          </p:spPr>
        </p:pic>
        <p:pic>
          <p:nvPicPr>
            <p:cNvPr id="9" name="Picture 8">
              <a:extLst>
                <a:ext uri="{FF2B5EF4-FFF2-40B4-BE49-F238E27FC236}">
                  <a16:creationId xmlns:a16="http://schemas.microsoft.com/office/drawing/2014/main" id="{AFB2571C-AC09-EF4C-8210-1185FD0537C7}"/>
                </a:ext>
              </a:extLst>
            </p:cNvPr>
            <p:cNvPicPr>
              <a:picLocks noChangeAspect="1"/>
            </p:cNvPicPr>
            <p:nvPr/>
          </p:nvPicPr>
          <p:blipFill>
            <a:blip r:embed="rId3"/>
            <a:stretch>
              <a:fillRect/>
            </a:stretch>
          </p:blipFill>
          <p:spPr>
            <a:xfrm>
              <a:off x="3924300" y="5245100"/>
              <a:ext cx="4343400" cy="1117600"/>
            </a:xfrm>
            <a:prstGeom prst="rect">
              <a:avLst/>
            </a:prstGeom>
          </p:spPr>
        </p:pic>
      </p:grpSp>
    </p:spTree>
    <p:extLst>
      <p:ext uri="{BB962C8B-B14F-4D97-AF65-F5344CB8AC3E}">
        <p14:creationId xmlns:p14="http://schemas.microsoft.com/office/powerpoint/2010/main" val="37989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pic>
        <p:nvPicPr>
          <p:cNvPr id="4" name="Picture 3" descr="Chart, funnel chart&#10;&#10;Description automatically generated">
            <a:extLst>
              <a:ext uri="{FF2B5EF4-FFF2-40B4-BE49-F238E27FC236}">
                <a16:creationId xmlns:a16="http://schemas.microsoft.com/office/drawing/2014/main" id="{257D0FF1-A049-A648-A4BD-11C5A632F809}"/>
              </a:ext>
            </a:extLst>
          </p:cNvPr>
          <p:cNvPicPr>
            <a:picLocks noChangeAspect="1"/>
          </p:cNvPicPr>
          <p:nvPr/>
        </p:nvPicPr>
        <p:blipFill>
          <a:blip r:embed="rId2"/>
          <a:stretch>
            <a:fillRect/>
          </a:stretch>
        </p:blipFill>
        <p:spPr>
          <a:xfrm>
            <a:off x="1675002" y="1560352"/>
            <a:ext cx="8338059" cy="5306037"/>
          </a:xfrm>
          <a:prstGeom prst="rect">
            <a:avLst/>
          </a:prstGeom>
        </p:spPr>
      </p:pic>
    </p:spTree>
    <p:extLst>
      <p:ext uri="{BB962C8B-B14F-4D97-AF65-F5344CB8AC3E}">
        <p14:creationId xmlns:p14="http://schemas.microsoft.com/office/powerpoint/2010/main" val="33385522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1404</Words>
  <Application>Microsoft Macintosh PowerPoint</Application>
  <PresentationFormat>Widescreen</PresentationFormat>
  <Paragraphs>93</Paragraphs>
  <Slides>25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Goudy Old Style</vt:lpstr>
      <vt:lpstr>ClassicFrameVTI</vt:lpstr>
      <vt:lpstr>Study of wildfires in the us  For the years 1992-2015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wildfires increased or decreased over the reporting period</vt:lpstr>
      <vt:lpstr>2) Have occurrences of wildfires increased or decreased over the reporting period</vt:lpstr>
      <vt:lpstr>2) Have occurrences of wildfires increased or decreased over the reporting period</vt:lpstr>
      <vt:lpstr>3) What are the main causes of wildfires occurring.</vt:lpstr>
      <vt:lpstr>3) What are the main causes of wildfires occurring.</vt:lpstr>
      <vt:lpstr>4) Have the causes of wildfires changed over the reporting period</vt:lpstr>
      <vt:lpstr>4) Have the causes of wildfires changed over the reporting period</vt:lpstr>
      <vt:lpstr>4) Have the causes of wildfires changed over the reporting period</vt:lpstr>
      <vt:lpstr>4) Have the causes of wildfires changed over the reporting period</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5) Does the cause of fire change between states</vt:lpstr>
      <vt:lpstr>6) Do the most fires occur at the same time of year country wide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21</cp:revision>
  <dcterms:created xsi:type="dcterms:W3CDTF">2020-09-28T09:57:16Z</dcterms:created>
  <dcterms:modified xsi:type="dcterms:W3CDTF">2020-09-28T15:06:04Z</dcterms:modified>
</cp:coreProperties>
</file>